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26"/>
  </p:notesMasterIdLst>
  <p:sldIdLst>
    <p:sldId id="292" r:id="rId2"/>
    <p:sldId id="312" r:id="rId3"/>
    <p:sldId id="310" r:id="rId4"/>
    <p:sldId id="294" r:id="rId5"/>
    <p:sldId id="305" r:id="rId6"/>
    <p:sldId id="295" r:id="rId7"/>
    <p:sldId id="299" r:id="rId8"/>
    <p:sldId id="306" r:id="rId9"/>
    <p:sldId id="308" r:id="rId10"/>
    <p:sldId id="304" r:id="rId11"/>
    <p:sldId id="293" r:id="rId12"/>
    <p:sldId id="314" r:id="rId13"/>
    <p:sldId id="266" r:id="rId14"/>
    <p:sldId id="282" r:id="rId15"/>
    <p:sldId id="278" r:id="rId16"/>
    <p:sldId id="287" r:id="rId17"/>
    <p:sldId id="302" r:id="rId18"/>
    <p:sldId id="309" r:id="rId19"/>
    <p:sldId id="285" r:id="rId20"/>
    <p:sldId id="301" r:id="rId21"/>
    <p:sldId id="286" r:id="rId22"/>
    <p:sldId id="289" r:id="rId23"/>
    <p:sldId id="297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24" autoAdjust="0"/>
  </p:normalViewPr>
  <p:slideViewPr>
    <p:cSldViewPr>
      <p:cViewPr varScale="1">
        <p:scale>
          <a:sx n="77" d="100"/>
          <a:sy n="77" d="100"/>
        </p:scale>
        <p:origin x="124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AF881-85C8-492B-BCAB-9650DDDC5918}" type="datetimeFigureOut">
              <a:rPr lang="en-ZA" smtClean="0"/>
              <a:t>2024/01/05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5EE35-6A01-4F94-8E96-14CBAB80E4E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9368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5EE35-6A01-4F94-8E96-14CBAB80E4E0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0375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5EE35-6A01-4F94-8E96-14CBAB80E4E0}" type="slidenum">
              <a:rPr lang="en-ZA" smtClean="0"/>
              <a:t>21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8214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59774" cy="1584176"/>
          </a:xfrm>
        </p:spPr>
        <p:txBody>
          <a:bodyPr anchor="b">
            <a:normAutofit/>
          </a:bodyPr>
          <a:lstStyle>
            <a:lvl1pPr algn="ctr">
              <a:defRPr sz="5000" baseline="0"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755576" y="3068960"/>
            <a:ext cx="3867150" cy="289951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58122" y="3068960"/>
            <a:ext cx="3867150" cy="289951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5028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3568" y="134076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83568" y="2801268"/>
            <a:ext cx="7886700" cy="289951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42012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178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096" y="124886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096" y="2564904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096" y="3388816"/>
            <a:ext cx="3868737" cy="3012157"/>
          </a:xfrm>
        </p:spPr>
        <p:txBody>
          <a:bodyPr/>
          <a:lstStyle>
            <a:lvl1pPr>
              <a:defRPr baseline="0">
                <a:latin typeface="Verdana" panose="020B0604030504040204" pitchFamily="34" charset="0"/>
              </a:defRPr>
            </a:lvl1pPr>
            <a:lvl2pPr>
              <a:defRPr baseline="0">
                <a:latin typeface="Verdana" panose="020B0604030504040204" pitchFamily="34" charset="0"/>
              </a:defRPr>
            </a:lvl2pPr>
            <a:lvl3pPr>
              <a:defRPr baseline="0">
                <a:latin typeface="Verdana" panose="020B0604030504040204" pitchFamily="34" charset="0"/>
              </a:defRPr>
            </a:lvl3pPr>
            <a:lvl4pPr>
              <a:defRPr baseline="0">
                <a:latin typeface="Verdana" panose="020B0604030504040204" pitchFamily="34" charset="0"/>
              </a:defRPr>
            </a:lvl4pPr>
            <a:lvl5pPr>
              <a:defRPr baseline="0">
                <a:latin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2564904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3388816"/>
            <a:ext cx="3887788" cy="3012157"/>
          </a:xfrm>
        </p:spPr>
        <p:txBody>
          <a:bodyPr/>
          <a:lstStyle>
            <a:lvl1pPr>
              <a:defRPr baseline="0">
                <a:latin typeface="Verdana" panose="020B0604030504040204" pitchFamily="34" charset="0"/>
              </a:defRPr>
            </a:lvl1pPr>
            <a:lvl2pPr>
              <a:defRPr baseline="0">
                <a:latin typeface="Verdana" panose="020B0604030504040204" pitchFamily="34" charset="0"/>
              </a:defRPr>
            </a:lvl2pPr>
            <a:lvl3pPr>
              <a:defRPr baseline="0">
                <a:latin typeface="Verdana" panose="020B0604030504040204" pitchFamily="34" charset="0"/>
              </a:defRPr>
            </a:lvl3pPr>
            <a:lvl4pPr>
              <a:defRPr baseline="0">
                <a:latin typeface="Verdana" panose="020B0604030504040204" pitchFamily="34" charset="0"/>
              </a:defRPr>
            </a:lvl4pPr>
            <a:lvl5pPr>
              <a:defRPr baseline="0">
                <a:latin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3186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398524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620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70" y="404663"/>
            <a:ext cx="2949575" cy="14300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1920" y="76470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70" y="1834679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3889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94370" y="548679"/>
            <a:ext cx="2949575" cy="13676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851920" y="980728"/>
            <a:ext cx="4629150" cy="456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70" y="2050702"/>
            <a:ext cx="2949575" cy="34916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938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38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560" y="3593356"/>
            <a:ext cx="7886700" cy="2899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3310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4" r:id="rId2"/>
    <p:sldLayoutId id="2147483672" r:id="rId3"/>
    <p:sldLayoutId id="2147483675" r:id="rId4"/>
    <p:sldLayoutId id="2147483673" r:id="rId5"/>
    <p:sldLayoutId id="2147483678" r:id="rId6"/>
    <p:sldLayoutId id="2147483676" r:id="rId7"/>
    <p:sldLayoutId id="214748367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 Stencil" panose="0200050300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pr@scouts.org.za" TargetMode="Externa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mailto:pr@scouts.org.z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mailto:pr@scouts.org.za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ceo@scouts.org.z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hyperlink" Target="mailto:pr@scouts.org.z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scoutwiki.scouts.org.za/wiki/SCOUTS_SA_Marketing_Toolkit" TargetMode="External"/><Relationship Id="rId2" Type="http://schemas.openxmlformats.org/officeDocument/2006/relationships/hyperlink" Target="https://scoutwiki.scouts.org.za/w/images/d/de/Infographic-How-to-use-the-brand-v4.pd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59" y="1235015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5400" dirty="0">
                <a:solidFill>
                  <a:schemeClr val="bg1"/>
                </a:solidFill>
                <a:latin typeface="AG Stencil" panose="02000503000000020004" pitchFamily="2" charset="0"/>
              </a:rPr>
              <a:t>The value of the </a:t>
            </a:r>
            <a:br>
              <a:rPr lang="en-ZA" sz="5400" dirty="0">
                <a:solidFill>
                  <a:schemeClr val="bg1"/>
                </a:solidFill>
                <a:latin typeface="AG Stencil" panose="02000503000000020004" pitchFamily="2" charset="0"/>
              </a:rPr>
            </a:br>
            <a:r>
              <a:rPr lang="en-ZA" sz="5400" dirty="0">
                <a:solidFill>
                  <a:schemeClr val="bg1"/>
                </a:solidFill>
                <a:latin typeface="AG Stencil" panose="02000503000000020004" pitchFamily="2" charset="0"/>
              </a:rPr>
              <a:t>SCOUTS SA brand to market your scout group</a:t>
            </a:r>
          </a:p>
        </p:txBody>
      </p:sp>
    </p:spTree>
    <p:extLst>
      <p:ext uri="{BB962C8B-B14F-4D97-AF65-F5344CB8AC3E}">
        <p14:creationId xmlns:p14="http://schemas.microsoft.com/office/powerpoint/2010/main" val="1082202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260648"/>
            <a:ext cx="7271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latin typeface="AG Stencil" panose="02000503000000020004" pitchFamily="2" charset="0"/>
              </a:rPr>
              <a:t>How to promote our scout groups?</a:t>
            </a:r>
            <a:endParaRPr lang="en-ZA" sz="6000" dirty="0">
              <a:solidFill>
                <a:schemeClr val="bg1"/>
              </a:solidFill>
              <a:latin typeface="AG Stencil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9C5142-3E1E-C3A5-DB90-C022AB799CE1}"/>
              </a:ext>
            </a:extLst>
          </p:cNvPr>
          <p:cNvSpPr txBox="1"/>
          <p:nvPr/>
        </p:nvSpPr>
        <p:spPr>
          <a:xfrm>
            <a:off x="755576" y="2212383"/>
            <a:ext cx="8173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ZA" sz="1800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With thanks to Angela Lee-Wright – SGL 1</a:t>
            </a:r>
            <a:r>
              <a:rPr lang="en-ZA" sz="1800" baseline="30000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st</a:t>
            </a:r>
            <a:r>
              <a:rPr lang="en-ZA" sz="1800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Muizenberg Sea Scouts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5F0DC6-E6D1-8E8F-5E22-A56CDE1FC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3" r="6123"/>
          <a:stretch/>
        </p:blipFill>
        <p:spPr>
          <a:xfrm>
            <a:off x="899592" y="2708920"/>
            <a:ext cx="2736304" cy="216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12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3B00FB7-3A36-7117-EC64-9827174CB210}"/>
              </a:ext>
            </a:extLst>
          </p:cNvPr>
          <p:cNvSpPr txBox="1">
            <a:spLocks/>
          </p:cNvSpPr>
          <p:nvPr/>
        </p:nvSpPr>
        <p:spPr>
          <a:xfrm>
            <a:off x="347219" y="674729"/>
            <a:ext cx="7504839" cy="5951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ZA" sz="4000" dirty="0"/>
              <a:t>Basic marketing principles</a:t>
            </a:r>
            <a:endParaRPr lang="en-GB" sz="4000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8F622D1-5D1A-192C-55AC-FBDFBBB3C4E2}"/>
              </a:ext>
            </a:extLst>
          </p:cNvPr>
          <p:cNvSpPr txBox="1">
            <a:spLocks/>
          </p:cNvSpPr>
          <p:nvPr/>
        </p:nvSpPr>
        <p:spPr>
          <a:xfrm>
            <a:off x="366574" y="1635390"/>
            <a:ext cx="8453898" cy="4169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700" dirty="0"/>
              <a:t>Unique Selling Point (USP)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700" dirty="0"/>
              <a:t>Target Market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700" dirty="0">
                <a:latin typeface="Verdana" panose="020B0604030504040204" pitchFamily="34" charset="0"/>
                <a:ea typeface="Verdana" panose="020B0604030504040204" pitchFamily="34" charset="0"/>
              </a:rPr>
              <a:t>Who &amp; why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700" dirty="0"/>
              <a:t>Outcome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700" dirty="0">
                <a:latin typeface="Verdana" panose="020B0604030504040204" pitchFamily="34" charset="0"/>
                <a:ea typeface="Verdana" panose="020B0604030504040204" pitchFamily="34" charset="0"/>
              </a:rPr>
              <a:t>What do we want to achieve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700" dirty="0"/>
              <a:t>How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700" dirty="0">
                <a:latin typeface="Verdana" panose="020B0604030504040204" pitchFamily="34" charset="0"/>
                <a:ea typeface="Verdana" panose="020B0604030504040204" pitchFamily="34" charset="0"/>
              </a:rPr>
              <a:t>Various resources available to achieve the outcomes</a:t>
            </a:r>
            <a:endParaRPr lang="en-GB" sz="17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700" dirty="0">
                <a:latin typeface="Verdana" panose="020B0604030504040204" pitchFamily="34" charset="0"/>
                <a:ea typeface="Verdana" panose="020B0604030504040204" pitchFamily="34" charset="0"/>
              </a:rPr>
              <a:t>Understanding the brand and upholding the brand integrity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700" dirty="0">
                <a:latin typeface="Verdana" panose="020B0604030504040204" pitchFamily="34" charset="0"/>
                <a:ea typeface="Verdana" panose="020B0604030504040204" pitchFamily="34" charset="0"/>
              </a:rPr>
              <a:t>Talking to the media</a:t>
            </a:r>
            <a:endParaRPr lang="en-GB" sz="17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800" b="1" dirty="0"/>
          </a:p>
          <a:p>
            <a:endParaRPr lang="en-GB" sz="1800" b="1" dirty="0"/>
          </a:p>
          <a:p>
            <a:r>
              <a:rPr lang="en-GB" sz="1300" i="1" dirty="0"/>
              <a:t>With thanks to Angela Lee-Wright, SGL 1</a:t>
            </a:r>
            <a:r>
              <a:rPr lang="en-GB" sz="1300" i="1" baseline="30000" dirty="0"/>
              <a:t>st</a:t>
            </a:r>
            <a:r>
              <a:rPr lang="en-GB" sz="1300" i="1" dirty="0"/>
              <a:t> Muizenberg Sea Scouts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FA341A-1DC6-F2B5-9C85-59F9D0601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9" b="4659"/>
          <a:stretch/>
        </p:blipFill>
        <p:spPr>
          <a:xfrm>
            <a:off x="5940152" y="1412776"/>
            <a:ext cx="2376264" cy="188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9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3B00FB7-3A36-7117-EC64-9827174CB210}"/>
              </a:ext>
            </a:extLst>
          </p:cNvPr>
          <p:cNvSpPr txBox="1">
            <a:spLocks/>
          </p:cNvSpPr>
          <p:nvPr/>
        </p:nvSpPr>
        <p:spPr>
          <a:xfrm>
            <a:off x="307975" y="523554"/>
            <a:ext cx="7504839" cy="5951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ZA" sz="4000" dirty="0"/>
              <a:t>Unique selling point (USP)</a:t>
            </a:r>
            <a:endParaRPr lang="en-GB" sz="4000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6188BDB4-33AD-DE59-7895-31C35EB85FF5}"/>
              </a:ext>
            </a:extLst>
          </p:cNvPr>
          <p:cNvSpPr txBox="1">
            <a:spLocks/>
          </p:cNvSpPr>
          <p:nvPr/>
        </p:nvSpPr>
        <p:spPr>
          <a:xfrm>
            <a:off x="460374" y="1700458"/>
            <a:ext cx="6919938" cy="4824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Sound Value Proposition / Value System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Patrol System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Experiential learning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Leadership Training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Practical and Soft Skills Training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Citizenship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Lifelong Friendships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Outdoor Adventures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can make real world impacts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Opportunities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Global Network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ZA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en-GB" sz="1800" i="1" dirty="0"/>
              <a:t>With thanks to Angela Lee-Wright, SGL 1</a:t>
            </a:r>
            <a:r>
              <a:rPr lang="en-GB" sz="1800" i="1" baseline="30000" dirty="0"/>
              <a:t>st</a:t>
            </a:r>
            <a:r>
              <a:rPr lang="en-GB" sz="1800" i="1" dirty="0"/>
              <a:t> Muizenberg Sea Scouts</a:t>
            </a:r>
          </a:p>
          <a:p>
            <a:pPr algn="l"/>
            <a:endParaRPr lang="en-ZA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en-GB" sz="1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" name="Picture 2" descr="May be an image of 10 people, fire and marshmallow">
            <a:extLst>
              <a:ext uri="{FF2B5EF4-FFF2-40B4-BE49-F238E27FC236}">
                <a16:creationId xmlns:a16="http://schemas.microsoft.com/office/drawing/2014/main" id="{F16C2B46-F72E-B7B5-E5F7-0CCDDBBB9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10119"/>
            <a:ext cx="2887490" cy="2887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45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47656" y="620688"/>
            <a:ext cx="5308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4800" dirty="0">
                <a:solidFill>
                  <a:schemeClr val="bg1"/>
                </a:solidFill>
                <a:latin typeface="AG Stencil" panose="02000503000000020004" pitchFamily="2" charset="0"/>
              </a:rPr>
              <a:t>How to use </a:t>
            </a:r>
            <a:br>
              <a:rPr lang="en-ZA" sz="4800" dirty="0">
                <a:solidFill>
                  <a:schemeClr val="bg1"/>
                </a:solidFill>
                <a:latin typeface="AG Stencil" panose="02000503000000020004" pitchFamily="2" charset="0"/>
              </a:rPr>
            </a:br>
            <a:r>
              <a:rPr lang="en-ZA" sz="4800" dirty="0">
                <a:solidFill>
                  <a:schemeClr val="bg1"/>
                </a:solidFill>
                <a:latin typeface="AG Stencil" panose="02000503000000020004" pitchFamily="2" charset="0"/>
              </a:rPr>
              <a:t>the SSA brand to promote your Scout Group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620688"/>
            <a:ext cx="2752727" cy="412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63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72" y="459204"/>
            <a:ext cx="3222012" cy="1196752"/>
          </a:xfrm>
        </p:spPr>
        <p:txBody>
          <a:bodyPr>
            <a:normAutofit/>
          </a:bodyPr>
          <a:lstStyle/>
          <a:p>
            <a:r>
              <a:rPr lang="en-ZA" sz="2000" dirty="0">
                <a:latin typeface="Verdana" panose="020B0604030504040204" pitchFamily="34" charset="0"/>
                <a:ea typeface="Verdana" panose="020B0604030504040204" pitchFamily="34" charset="0"/>
              </a:rPr>
              <a:t>World Scout Brand = owned and used by WOSM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1062" y="2331155"/>
            <a:ext cx="3116746" cy="12295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ZA" sz="2000" dirty="0">
                <a:latin typeface="Verdana" panose="020B0604030504040204" pitchFamily="34" charset="0"/>
                <a:ea typeface="Verdana" panose="020B0604030504040204" pitchFamily="34" charset="0"/>
              </a:rPr>
              <a:t>SCOUTS SA brand =  </a:t>
            </a:r>
            <a:br>
              <a:rPr lang="en-ZA" sz="20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ZA" sz="2000" dirty="0">
                <a:latin typeface="Verdana" panose="020B0604030504040204" pitchFamily="34" charset="0"/>
                <a:ea typeface="Verdana" panose="020B0604030504040204" pitchFamily="34" charset="0"/>
              </a:rPr>
              <a:t>used by national &amp; regional teams for official communication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1" y="378104"/>
            <a:ext cx="4360461" cy="17547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437" r="9455" b="10897"/>
          <a:stretch/>
        </p:blipFill>
        <p:spPr>
          <a:xfrm>
            <a:off x="3476161" y="2331155"/>
            <a:ext cx="4464497" cy="158417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91062" y="4079078"/>
            <a:ext cx="3272825" cy="14756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ZA" sz="2000" dirty="0">
                <a:latin typeface="Verdana" panose="020B0604030504040204" pitchFamily="34" charset="0"/>
                <a:ea typeface="Verdana" panose="020B0604030504040204" pitchFamily="34" charset="0"/>
              </a:rPr>
              <a:t>SCOUTS SA promo brand = used by all incl. Scout Groups, events, etc.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87" y="3177526"/>
            <a:ext cx="6012160" cy="32501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E3DFC5A-8DCE-906C-A059-1B23B84F440F}"/>
              </a:ext>
            </a:extLst>
          </p:cNvPr>
          <p:cNvSpPr txBox="1">
            <a:spLocks/>
          </p:cNvSpPr>
          <p:nvPr/>
        </p:nvSpPr>
        <p:spPr>
          <a:xfrm>
            <a:off x="223222" y="6122664"/>
            <a:ext cx="6437009" cy="5522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</a:rPr>
              <a:t>For NON-COMMERCIAL usage only. To use it for fundraising or any item for sale, email: 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pr@scouts.org.za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</a:rPr>
              <a:t> for assistance.</a:t>
            </a:r>
          </a:p>
        </p:txBody>
      </p:sp>
    </p:spTree>
    <p:extLst>
      <p:ext uri="{BB962C8B-B14F-4D97-AF65-F5344CB8AC3E}">
        <p14:creationId xmlns:p14="http://schemas.microsoft.com/office/powerpoint/2010/main" val="3028982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1700808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218172"/>
            <a:ext cx="8208912" cy="944605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What brand can Scout groups use?</a:t>
            </a:r>
            <a:br>
              <a:rPr lang="en-ZA" dirty="0"/>
            </a:br>
            <a:r>
              <a:rPr lang="en-ZA" sz="2000" dirty="0">
                <a:latin typeface="Verdana" panose="020B0604030504040204" pitchFamily="34" charset="0"/>
                <a:ea typeface="Verdana" panose="020B0604030504040204" pitchFamily="34" charset="0"/>
              </a:rPr>
              <a:t>Corporate versus promotional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4767" y="1370526"/>
            <a:ext cx="358820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Corporate brand</a:t>
            </a:r>
          </a:p>
          <a:p>
            <a:endParaRPr lang="en-Z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Z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Z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white background, standard SSA logo, “Be Prepared” tagline and the rope.</a:t>
            </a:r>
          </a:p>
          <a:p>
            <a:pPr algn="just"/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ZA" sz="16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Used by National Office and Regional teams </a:t>
            </a:r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</a:t>
            </a:r>
            <a:r>
              <a:rPr lang="en-ZA" sz="16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official </a:t>
            </a:r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communication, warrants, etc.</a:t>
            </a:r>
          </a:p>
          <a:p>
            <a:pPr algn="just"/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Exception: Groups / properties use this brand for hall signage as per template.</a:t>
            </a:r>
            <a:endParaRPr lang="en-Z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8819" y="1285310"/>
            <a:ext cx="395362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Promotional brand</a:t>
            </a:r>
          </a:p>
          <a:p>
            <a:endParaRPr lang="en-ZA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textured backgrounds, SSA badges, “Be Prepared” tagline and SSA logo in badge form</a:t>
            </a:r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</a:rPr>
              <a:t>. Action photography!</a:t>
            </a:r>
          </a:p>
          <a:p>
            <a:pPr algn="just"/>
            <a:endParaRPr lang="en-ZA" sz="16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just"/>
            <a:r>
              <a:rPr lang="en-ZA" sz="1600" b="1" dirty="0">
                <a:solidFill>
                  <a:srgbClr val="000000"/>
                </a:solidFill>
                <a:latin typeface="Verdana" panose="020B0604030504040204" pitchFamily="34" charset="0"/>
              </a:rPr>
              <a:t>Used by ALL</a:t>
            </a:r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</a:rPr>
              <a:t>. </a:t>
            </a:r>
            <a:r>
              <a:rPr lang="en-ZA" sz="1600" b="1" dirty="0">
                <a:solidFill>
                  <a:srgbClr val="000000"/>
                </a:solidFill>
                <a:latin typeface="Verdana" panose="020B0604030504040204" pitchFamily="34" charset="0"/>
              </a:rPr>
              <a:t>Groups, events, training, regional and national teams, </a:t>
            </a:r>
            <a:r>
              <a:rPr lang="en-ZA" sz="1600" dirty="0">
                <a:solidFill>
                  <a:srgbClr val="000000"/>
                </a:solidFill>
                <a:latin typeface="Verdana" panose="020B0604030504040204" pitchFamily="34" charset="0"/>
              </a:rPr>
              <a:t>for PR messages, training, and all promotional communication.</a:t>
            </a:r>
            <a:endParaRPr lang="en-ZA" dirty="0"/>
          </a:p>
        </p:txBody>
      </p:sp>
      <p:sp>
        <p:nvSpPr>
          <p:cNvPr id="11" name="Rectangle 10"/>
          <p:cNvSpPr/>
          <p:nvPr/>
        </p:nvSpPr>
        <p:spPr>
          <a:xfrm>
            <a:off x="644767" y="6195501"/>
            <a:ext cx="8381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1400" b="1" dirty="0">
                <a:solidFill>
                  <a:srgbClr val="000000"/>
                </a:solidFill>
                <a:latin typeface="Verdana" panose="020B0604030504040204" pitchFamily="34" charset="0"/>
              </a:rPr>
              <a:t>The two brands may never be mixed and used together in </a:t>
            </a:r>
            <a:br>
              <a:rPr lang="en-ZA" sz="1400" b="1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n-ZA" sz="1400" b="1" dirty="0">
                <a:solidFill>
                  <a:srgbClr val="000000"/>
                </a:solidFill>
                <a:latin typeface="Verdana" panose="020B0604030504040204" pitchFamily="34" charset="0"/>
              </a:rPr>
              <a:t>one document!  </a:t>
            </a:r>
            <a:endParaRPr lang="en-ZA" sz="1400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t="24032" b="18417"/>
          <a:stretch/>
        </p:blipFill>
        <p:spPr>
          <a:xfrm>
            <a:off x="4664013" y="1754918"/>
            <a:ext cx="2933331" cy="16020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300" y="1754918"/>
            <a:ext cx="1041320" cy="147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82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7504" y="1268760"/>
            <a:ext cx="88569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Hall Signage: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Hall signage needs to be manufactured in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the corporate brand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Enhance SCOUTS SA’s brand recognition and visibility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Various hall signage templates available for download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 can manufacture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as needed.</a:t>
            </a:r>
          </a:p>
          <a:p>
            <a:pPr>
              <a:spcAft>
                <a:spcPts val="0"/>
              </a:spcAft>
            </a:pP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Exceptions to the rule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689" t="36319" r="30097" b="43932"/>
          <a:stretch/>
        </p:blipFill>
        <p:spPr>
          <a:xfrm>
            <a:off x="359532" y="2619450"/>
            <a:ext cx="8352928" cy="271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89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3508" y="995470"/>
            <a:ext cx="885698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Banners:</a:t>
            </a:r>
          </a:p>
          <a:p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Pull up banners, X-frame banners and feather/</a:t>
            </a:r>
            <a:r>
              <a:rPr lang="en-ZA" sz="1400" b="1" dirty="0" err="1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sharkfin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banners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can be ordered through the National Scout Shop or made by Groups/Events as followed: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If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 / events want to make their own banners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, the SCOUTS SA badge logo+ correct fonts &amp; images should be used.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If SSA branded shark fin/feather banners or/and the corporate SCOUTS SA brand is required, it needs to go through the national office.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We are looking for preferred Regional providers to facilitate this process.</a:t>
            </a:r>
          </a:p>
          <a:p>
            <a:pPr>
              <a:spcAft>
                <a:spcPts val="0"/>
              </a:spcAft>
            </a:pP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95615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Exceptions to the rule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038" t="30390" r="53937" b="27589"/>
          <a:stretch/>
        </p:blipFill>
        <p:spPr>
          <a:xfrm>
            <a:off x="611560" y="3356992"/>
            <a:ext cx="1512168" cy="32403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8663" t="30390" r="29525" b="30390"/>
          <a:stretch/>
        </p:blipFill>
        <p:spPr>
          <a:xfrm>
            <a:off x="2267743" y="3356992"/>
            <a:ext cx="1735907" cy="324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7247" t="35017" r="40942" b="17360"/>
          <a:stretch/>
        </p:blipFill>
        <p:spPr>
          <a:xfrm>
            <a:off x="4932040" y="3341547"/>
            <a:ext cx="1440160" cy="326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68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3508" y="887135"/>
            <a:ext cx="885698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Through the National Shop:</a:t>
            </a:r>
          </a:p>
          <a:p>
            <a:endParaRPr lang="en-ZA" sz="13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 indicates which banners and how many they would like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National Shop will get current quotes in Cape Town + delivery cost to you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An administration fee will be added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The quote will be shared with Groups for approval and sign off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Once signed off and payment received by National, order will proceed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Artwork to be signed off by Group and National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Banners sent to Group on completion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Locally sourced with assistance from National:</a:t>
            </a:r>
          </a:p>
          <a:p>
            <a:pPr>
              <a:spcAft>
                <a:spcPts val="0"/>
              </a:spcAft>
            </a:pPr>
            <a:endParaRPr lang="en-ZA" sz="13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Identify a supplier and the banners you would like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Finalise the quote with the supplier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Reach out to National PR with the request for the high-res logo and include: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Scout Group &amp; contact details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What the banners will be used for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Supplier’s details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Number of banners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Draft artwork / need template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 letter giving the manufacturer permission to make items with the trademark will be sent to them.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Manufacturer replies via email stating they agree to the terms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Artwork sent to supplier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 and National sign off artwork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3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Manufacturer finalises banners for Groups locally</a:t>
            </a:r>
          </a:p>
          <a:p>
            <a:pPr>
              <a:spcAft>
                <a:spcPts val="0"/>
              </a:spcAft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Moving forward: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preferred providers in each Region where Groups </a:t>
            </a: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can go to purchase their promotional materials and standardised rates.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6424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Process for </a:t>
            </a:r>
            <a:r>
              <a:rPr lang="en-ZA" dirty="0" err="1"/>
              <a:t>ssa</a:t>
            </a:r>
            <a:r>
              <a:rPr lang="en-ZA" dirty="0"/>
              <a:t> branded banners:</a:t>
            </a:r>
          </a:p>
        </p:txBody>
      </p:sp>
    </p:spTree>
    <p:extLst>
      <p:ext uri="{BB962C8B-B14F-4D97-AF65-F5344CB8AC3E}">
        <p14:creationId xmlns:p14="http://schemas.microsoft.com/office/powerpoint/2010/main" val="3364983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3548" y="1131198"/>
            <a:ext cx="856895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			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 can use the promotional badge logo on all their 				materials 	IF the items are not sold to third parties / sold for 				fundraising or other commercial transaction.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r>
              <a:rPr lang="en-ZA" sz="12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To obtain the SCOUTS SA logo, </a:t>
            </a: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email </a:t>
            </a: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2"/>
              </a:rPr>
              <a:t>pr@scouts.org.za</a:t>
            </a: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. We will check if your Scout Group is registered and if you are affiliated with the Group, and then send you the logo.</a:t>
            </a:r>
          </a:p>
          <a:p>
            <a:pPr>
              <a:spcAft>
                <a:spcPts val="0"/>
              </a:spcAft>
            </a:pPr>
            <a:b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2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Marketing materials like posters, booklets, business cards, invitations, etc:</a:t>
            </a:r>
          </a:p>
          <a:p>
            <a:pPr>
              <a:spcAft>
                <a:spcPts val="0"/>
              </a:spcAft>
            </a:pPr>
            <a:endParaRPr lang="en-ZA" sz="12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Use and/or adapt the </a:t>
            </a:r>
            <a:r>
              <a:rPr lang="en-ZA" sz="12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marketing materials provided on the wiki</a:t>
            </a:r>
            <a:endParaRPr lang="en-ZA" sz="12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    </a:t>
            </a: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Items online include: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 letterheads	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Peer-to-peer and standard invitation cards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Posters, incl. Scout Law in various languages		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Thank you and birthday cards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Certificates		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Adult recruitment kits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Development officer kits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Pamphlets and Booklets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Videos and presentations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Business cards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And more….</a:t>
            </a:r>
          </a:p>
          <a:p>
            <a:pPr lvl="1"/>
            <a:endParaRPr lang="en-ZA" sz="12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0" lvl="1"/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If you have developed resources, add them to the Scout wiki </a:t>
            </a:r>
            <a:b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Marketing Kit, or send them to </a:t>
            </a:r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2"/>
              </a:rPr>
              <a:t>pr@scouts.org.za</a:t>
            </a:r>
            <a:endParaRPr lang="en-ZA" sz="12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ZA" sz="12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lvl="1"/>
            <a:r>
              <a:rPr lang="en-ZA" sz="12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	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60647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Scout brand resources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5" t="26774" r="15097" b="24682"/>
          <a:stretch/>
        </p:blipFill>
        <p:spPr>
          <a:xfrm>
            <a:off x="532215" y="1131198"/>
            <a:ext cx="2421575" cy="8576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4250" t="31791" r="31887" b="24788"/>
          <a:stretch/>
        </p:blipFill>
        <p:spPr>
          <a:xfrm>
            <a:off x="5436096" y="4070752"/>
            <a:ext cx="3517115" cy="253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19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2068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000" dirty="0">
                <a:solidFill>
                  <a:schemeClr val="bg1"/>
                </a:solidFill>
                <a:latin typeface="AG Stencil" panose="02000503000000020004" pitchFamily="2" charset="0"/>
              </a:rPr>
              <a:t>What’s in a logo?</a:t>
            </a:r>
          </a:p>
        </p:txBody>
      </p:sp>
      <p:pic>
        <p:nvPicPr>
          <p:cNvPr id="2" name="Picture 1" descr="A person in a uniform making a heart with their hands&#10;&#10;Description automatically generated with medium confidence">
            <a:extLst>
              <a:ext uri="{FF2B5EF4-FFF2-40B4-BE49-F238E27FC236}">
                <a16:creationId xmlns:a16="http://schemas.microsoft.com/office/drawing/2014/main" id="{70ECDA0E-80AF-C519-1EBD-5D5BC41EB9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3" t="9677" r="7546"/>
          <a:stretch/>
        </p:blipFill>
        <p:spPr>
          <a:xfrm>
            <a:off x="2483768" y="1772816"/>
            <a:ext cx="3960440" cy="313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50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60647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Scout brand resources</a:t>
            </a:r>
          </a:p>
        </p:txBody>
      </p:sp>
      <p:sp>
        <p:nvSpPr>
          <p:cNvPr id="2" name="Rectangle 1"/>
          <p:cNvSpPr/>
          <p:nvPr/>
        </p:nvSpPr>
        <p:spPr>
          <a:xfrm>
            <a:off x="827584" y="1186152"/>
            <a:ext cx="59766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 make their own: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add the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promotional badge logo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+ use the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verdana, futura and/or AG stencil fonts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.</a:t>
            </a: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Logo and fonts can be supplied once we have verified that your Group is in good standing with a current SPA. Imagery needs to be in line with Scouting ethos. </a:t>
            </a:r>
          </a:p>
          <a:p>
            <a:pPr>
              <a:spcAft>
                <a:spcPts val="0"/>
              </a:spcAft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Imagery and video content.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Be aware of copyright + commercial use of images/ videos/ music!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</a:t>
            </a:r>
          </a:p>
          <a:p>
            <a:pPr marL="263525">
              <a:spcAft>
                <a:spcPts val="0"/>
              </a:spcAft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(IP of videos, music and images (e.g. celebrities / cartoons) Your Scout Group or Scout Region could be sued. </a:t>
            </a:r>
          </a:p>
          <a:p>
            <a:pPr>
              <a:spcAft>
                <a:spcPts val="0"/>
              </a:spcAft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For assistance email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2"/>
              </a:rPr>
              <a:t>pr@scouts.org.za</a:t>
            </a: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713" t="10781" r="17713" b="10781"/>
          <a:stretch/>
        </p:blipFill>
        <p:spPr>
          <a:xfrm>
            <a:off x="607204" y="4294695"/>
            <a:ext cx="3054574" cy="2086051"/>
          </a:xfrm>
          <a:prstGeom prst="rect">
            <a:avLst/>
          </a:prstGeom>
        </p:spPr>
      </p:pic>
      <p:pic>
        <p:nvPicPr>
          <p:cNvPr id="1026" name="Picture 2" descr="May be an image of child, standing, tree, outdoors and text that says 'SOUTS UTS t SCOUTS South Africa gauteng'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810" y="4294695"/>
            <a:ext cx="2062350" cy="20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6D1A60-58A0-C9FC-9329-4C9D9E5F9BC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8349" t="31791" r="8264" b="19186"/>
          <a:stretch/>
        </p:blipFill>
        <p:spPr>
          <a:xfrm>
            <a:off x="7092280" y="367681"/>
            <a:ext cx="1907406" cy="39270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7ED320-9515-2E26-DCE1-E402852B84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865" t="71074" r="40110" b="9381"/>
          <a:stretch/>
        </p:blipFill>
        <p:spPr>
          <a:xfrm>
            <a:off x="7547906" y="4426843"/>
            <a:ext cx="1008112" cy="100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94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9023" y="1052736"/>
            <a:ext cx="878497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SSA branded clothing and merchandise:</a:t>
            </a:r>
          </a:p>
          <a:p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All items with SSA’s logo are made locally </a:t>
            </a: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dirty="0" err="1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E.i.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not in China as SSA doesn’t endorse child labour &amp; supports our local economy.</a:t>
            </a:r>
          </a:p>
          <a:p>
            <a:pPr>
              <a:spcAft>
                <a:spcPts val="0"/>
              </a:spcAft>
            </a:pPr>
            <a:endParaRPr lang="en-GB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WOSM logo usage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: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not permitted</a:t>
            </a:r>
            <a:r>
              <a:rPr lang="en-ZA" sz="2000" b="1" dirty="0">
                <a:solidFill>
                  <a:srgbClr val="FF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×</a:t>
            </a:r>
            <a:br>
              <a:rPr lang="en-ZA" sz="2000" b="1" dirty="0">
                <a:solidFill>
                  <a:srgbClr val="FF0000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GB" sz="1600" dirty="0">
                <a:latin typeface="Verdana" panose="020B0604030504040204" pitchFamily="34" charset="0"/>
                <a:ea typeface="Times New Roman" panose="02020603050405020304" pitchFamily="18" charset="0"/>
              </a:rPr>
              <a:t>Prior consent CEO &amp; WOSM, royalty fees and registration DTI</a:t>
            </a:r>
            <a:endParaRPr lang="en-ZA" sz="1600" dirty="0"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SCOUTS SA badge logo (promo brand) on NON Purple apparel </a:t>
            </a:r>
            <a:r>
              <a:rPr lang="en-ZA" sz="20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√</a:t>
            </a:r>
            <a:br>
              <a:rPr lang="en-ZA" sz="20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 may add </a:t>
            </a: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SCOUTS SA’s badge logo in full colour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on their NON 	  	  PURPLE/WHITE Group clothing/items. ONLY IF they are not sold. ONLY for PR purposes. </a:t>
            </a:r>
          </a:p>
          <a:p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SCOUTS SA corporate logo: NON Purple apparel/ merchandise </a:t>
            </a:r>
            <a:r>
              <a:rPr lang="en-ZA" sz="14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√</a:t>
            </a:r>
            <a:b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Groups/ events can buy SSA’s membership or hiking cap badge 	</a:t>
            </a:r>
          </a:p>
          <a:p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   and embroider/ sew the badge onto the garments if it stands alone. </a:t>
            </a:r>
          </a:p>
          <a:p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SCOUTS SA corporate logo: PURPLE clothing and merchandise </a:t>
            </a:r>
            <a:r>
              <a:rPr lang="en-ZA" sz="14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√</a:t>
            </a:r>
            <a:b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Groups cannot make purple / white clothing or items. But when purchased from SSA they can add Group name and logo. </a:t>
            </a:r>
          </a:p>
          <a:p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SCOUTS SA Programme badges, including Den/Six/Patrol patches:</a:t>
            </a: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Only to be manufactured and sold by the Scout shops. </a:t>
            </a: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i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As per SSA’s Retail and Marketing Policies.</a:t>
            </a:r>
          </a:p>
          <a:p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Items SCOUTS SA doesn’t manufacture can be discussed by </a:t>
            </a:r>
            <a:b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emailing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3"/>
              </a:rPr>
              <a:t>ceo@scouts.org.za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 / </a:t>
            </a: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4"/>
              </a:rPr>
              <a:t>pr@scouts.org.za</a:t>
            </a: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Scout brand on clothing &amp; merchandise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55407" t="54627" r="38004" b="37495"/>
          <a:stretch/>
        </p:blipFill>
        <p:spPr>
          <a:xfrm>
            <a:off x="7308304" y="3573016"/>
            <a:ext cx="1584177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23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76" y="764704"/>
            <a:ext cx="8082086" cy="576065"/>
          </a:xfrm>
        </p:spPr>
        <p:txBody>
          <a:bodyPr>
            <a:normAutofit/>
          </a:bodyPr>
          <a:lstStyle/>
          <a:p>
            <a:r>
              <a:rPr lang="en-ZA" dirty="0"/>
              <a:t>Why limitations on SCOUTS SA brand usage?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882" y="1748180"/>
            <a:ext cx="5256584" cy="4320480"/>
          </a:xfrm>
        </p:spPr>
        <p:txBody>
          <a:bodyPr>
            <a:norm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ZA" dirty="0"/>
              <a:t>The Scout Brand is a registered brand owned by the World Scout Bureau. SCOUTS SA has a license agreement.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ZA" dirty="0"/>
              <a:t>SSA has permission to use the brand within certain regulations for free. 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ZA" dirty="0"/>
              <a:t>The usage of the brand for financial gain / commercial use falls outside of the free perimeters. We can assist you in getting the permissions, but royalty fees will apply. 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ZA" dirty="0"/>
              <a:t>Misuse will result in the application of IP Law, including royalties and fines. Locally action will be taken aligned to the Members Code of Conduct.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Z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9C524D-7838-382C-167B-6AAE20DB6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1772816"/>
            <a:ext cx="2416246" cy="972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D30CCD-FE0F-009B-325C-037387E984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37" r="9455" b="10897"/>
          <a:stretch/>
        </p:blipFill>
        <p:spPr>
          <a:xfrm>
            <a:off x="6042827" y="3649811"/>
            <a:ext cx="2473895" cy="87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58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4005064"/>
            <a:ext cx="835292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ZA" sz="16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When you are asked about the brand, please share this brand infographic with local Scout Groups or use it to share correct info.</a:t>
            </a:r>
          </a:p>
          <a:p>
            <a:pPr>
              <a:spcAft>
                <a:spcPts val="0"/>
              </a:spcAft>
            </a:pPr>
            <a:endParaRPr lang="en-GB" sz="16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Brand Infographic: </a:t>
            </a:r>
          </a:p>
          <a:p>
            <a:pPr>
              <a:spcAft>
                <a:spcPts val="0"/>
              </a:spcAft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2"/>
              </a:rPr>
              <a:t>https://scoutwiki.scouts.org.za/w/images/d/de/Infographic-How-to-use-the-brand-v4.pdf</a:t>
            </a: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sz="16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400" b="1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Find it on the marketing toolkit on the SSA Resource Wiki:</a:t>
            </a:r>
          </a:p>
          <a:p>
            <a:pPr>
              <a:spcAft>
                <a:spcPts val="0"/>
              </a:spcAft>
            </a:pPr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  <a:hlinkClick r:id="rId3"/>
              </a:rPr>
              <a:t>https://scoutwiki.scouts.org.za/wiki/SCOUTS_SA_Marketing_Toolkit</a:t>
            </a:r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If you are unsure, ask them to email pr@scouts.org.za</a:t>
            </a:r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48073"/>
          </a:xfrm>
        </p:spPr>
        <p:txBody>
          <a:bodyPr>
            <a:normAutofit/>
          </a:bodyPr>
          <a:lstStyle/>
          <a:p>
            <a:pPr algn="ctr"/>
            <a:r>
              <a:rPr lang="en-ZA" dirty="0"/>
              <a:t>SCOUTS SA brand infographic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35037" t="17785" r="36614" b="10781"/>
          <a:stretch/>
        </p:blipFill>
        <p:spPr>
          <a:xfrm>
            <a:off x="2411760" y="1113438"/>
            <a:ext cx="1931509" cy="27363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35037" t="21987" r="36614" b="7980"/>
          <a:stretch/>
        </p:blipFill>
        <p:spPr>
          <a:xfrm>
            <a:off x="4502507" y="1113438"/>
            <a:ext cx="1961114" cy="27237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6731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0000" y="2564904"/>
            <a:ext cx="424847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more information, suggestions for additional marketing materials and support, contact SSA National Office at </a:t>
            </a:r>
            <a:r>
              <a:rPr lang="en-ZA" dirty="0">
                <a:solidFill>
                  <a:schemeClr val="accent1">
                    <a:lumMod val="20000"/>
                    <a:lumOff val="8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pr@scouts.org.za</a:t>
            </a:r>
          </a:p>
          <a:p>
            <a:endParaRPr lang="en-ZA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3000" dirty="0">
              <a:solidFill>
                <a:schemeClr val="bg1"/>
              </a:solidFill>
              <a:latin typeface="AG Stencil" panose="02000503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5000" dirty="0">
                <a:solidFill>
                  <a:schemeClr val="bg1"/>
                </a:solidFill>
                <a:latin typeface="AG Stencil" panose="02000503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Thank you!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23"/>
          <a:stretch/>
        </p:blipFill>
        <p:spPr>
          <a:xfrm>
            <a:off x="369252" y="2365477"/>
            <a:ext cx="4058732" cy="361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87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7528E6-B0CD-4C31-334A-25A5221B382F}"/>
              </a:ext>
            </a:extLst>
          </p:cNvPr>
          <p:cNvSpPr/>
          <p:nvPr/>
        </p:nvSpPr>
        <p:spPr>
          <a:xfrm>
            <a:off x="5545731" y="3450721"/>
            <a:ext cx="2456878" cy="1438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F1878B-22EA-5A73-DCF1-BDC4266BE7B7}"/>
              </a:ext>
            </a:extLst>
          </p:cNvPr>
          <p:cNvSpPr/>
          <p:nvPr/>
        </p:nvSpPr>
        <p:spPr>
          <a:xfrm>
            <a:off x="3534220" y="3388642"/>
            <a:ext cx="1512168" cy="1500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48679"/>
            <a:ext cx="9144000" cy="572708"/>
          </a:xfrm>
        </p:spPr>
        <p:txBody>
          <a:bodyPr>
            <a:noAutofit/>
          </a:bodyPr>
          <a:lstStyle/>
          <a:p>
            <a:pPr algn="ctr"/>
            <a:r>
              <a:rPr lang="en-GB" sz="4000" dirty="0"/>
              <a:t>Name the brand?</a:t>
            </a:r>
            <a:endParaRPr lang="en-ZA" sz="4000" dirty="0"/>
          </a:p>
        </p:txBody>
      </p:sp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108712AC-7654-3932-1621-B7E930B11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549916"/>
            <a:ext cx="1588432" cy="15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9DCAC6FF-2AA0-0ED6-E563-8397D9B53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577" y="3450721"/>
            <a:ext cx="138255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6615E4E-877D-7FAA-96F0-64C95CD47C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6"/>
          <a:stretch/>
        </p:blipFill>
        <p:spPr bwMode="auto">
          <a:xfrm>
            <a:off x="3569147" y="1541535"/>
            <a:ext cx="2359149" cy="162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5AE9C387-B509-B9C5-F9F4-C45557E4F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65" y="3388642"/>
            <a:ext cx="1863812" cy="176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lays logo">
            <a:extLst>
              <a:ext uri="{FF2B5EF4-FFF2-40B4-BE49-F238E27FC236}">
                <a16:creationId xmlns:a16="http://schemas.microsoft.com/office/drawing/2014/main" id="{5AD89B36-38B9-3505-D4C0-738B22847F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9" t="8651" r="19577" b="11692"/>
          <a:stretch/>
        </p:blipFill>
        <p:spPr bwMode="auto">
          <a:xfrm>
            <a:off x="1515844" y="1573953"/>
            <a:ext cx="1806473" cy="156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B891D43-139C-3F17-746A-6DA43481E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941" y="3652303"/>
            <a:ext cx="2216608" cy="89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572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69EC76-2FC6-283B-BEA5-9CF24E131C4A}"/>
              </a:ext>
            </a:extLst>
          </p:cNvPr>
          <p:cNvSpPr/>
          <p:nvPr/>
        </p:nvSpPr>
        <p:spPr>
          <a:xfrm>
            <a:off x="3512189" y="1629521"/>
            <a:ext cx="2330667" cy="122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48679"/>
            <a:ext cx="9144000" cy="572708"/>
          </a:xfrm>
        </p:spPr>
        <p:txBody>
          <a:bodyPr>
            <a:noAutofit/>
          </a:bodyPr>
          <a:lstStyle/>
          <a:p>
            <a:pPr algn="ctr"/>
            <a:r>
              <a:rPr lang="en-GB" sz="4000" dirty="0"/>
              <a:t>Name the brand?</a:t>
            </a:r>
            <a:endParaRPr lang="en-ZA" sz="4000" dirty="0"/>
          </a:p>
        </p:txBody>
      </p:sp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1028" name="Picture 4" descr="The North Face - Wikipedia">
            <a:extLst>
              <a:ext uri="{FF2B5EF4-FFF2-40B4-BE49-F238E27FC236}">
                <a16:creationId xmlns:a16="http://schemas.microsoft.com/office/drawing/2014/main" id="{6DDDF71C-9588-446E-F689-7CF9096EB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59" y="1357327"/>
            <a:ext cx="1698093" cy="169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736A383-8CDD-EB28-2E99-FE7AF01AF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1" y="3300097"/>
            <a:ext cx="1439216" cy="145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olby Digital Logo">
            <a:extLst>
              <a:ext uri="{FF2B5EF4-FFF2-40B4-BE49-F238E27FC236}">
                <a16:creationId xmlns:a16="http://schemas.microsoft.com/office/drawing/2014/main" id="{7485FF42-7AD7-7782-71CA-4FD6D90219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3" b="13736"/>
          <a:stretch/>
        </p:blipFill>
        <p:spPr bwMode="auto">
          <a:xfrm>
            <a:off x="3571578" y="1629521"/>
            <a:ext cx="2166342" cy="142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Nickelodeon Logo PNG Transparent &amp; SVG Vector - Freebie Supply">
            <a:extLst>
              <a:ext uri="{FF2B5EF4-FFF2-40B4-BE49-F238E27FC236}">
                <a16:creationId xmlns:a16="http://schemas.microsoft.com/office/drawing/2014/main" id="{7F371217-62AA-E29F-B02C-F75297811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09146"/>
            <a:ext cx="2113655" cy="200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lays logo">
            <a:extLst>
              <a:ext uri="{FF2B5EF4-FFF2-40B4-BE49-F238E27FC236}">
                <a16:creationId xmlns:a16="http://schemas.microsoft.com/office/drawing/2014/main" id="{C3762C01-02A6-EAFD-944D-1FC8B9228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648" y="1406742"/>
            <a:ext cx="1668971" cy="166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d Bull Logo PNG vector in SVG, PDF, AI, CDR format">
            <a:extLst>
              <a:ext uri="{FF2B5EF4-FFF2-40B4-BE49-F238E27FC236}">
                <a16:creationId xmlns:a16="http://schemas.microsoft.com/office/drawing/2014/main" id="{6B7816C4-C309-72C2-34B8-E8EEA02D3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91360"/>
            <a:ext cx="1940353" cy="145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658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93" y="1340768"/>
            <a:ext cx="9144000" cy="572708"/>
          </a:xfrm>
        </p:spPr>
        <p:txBody>
          <a:bodyPr>
            <a:noAutofit/>
          </a:bodyPr>
          <a:lstStyle/>
          <a:p>
            <a:pPr algn="ctr"/>
            <a:r>
              <a:rPr lang="en-GB" sz="4000" dirty="0"/>
              <a:t>Which one would you trust more?</a:t>
            </a:r>
            <a:endParaRPr lang="en-ZA" sz="4000" dirty="0"/>
          </a:p>
        </p:txBody>
      </p:sp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276872"/>
            <a:ext cx="5472608" cy="203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47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08092"/>
            <a:ext cx="2253522" cy="14963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608092"/>
            <a:ext cx="2253522" cy="1496338"/>
          </a:xfrm>
          <a:prstGeom prst="rect">
            <a:avLst/>
          </a:prstGeom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170686" y="1340768"/>
            <a:ext cx="9144000" cy="664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/>
              <a:t>Where would you invest your money?</a:t>
            </a:r>
            <a:endParaRPr lang="en-ZA" sz="4000" dirty="0"/>
          </a:p>
        </p:txBody>
      </p:sp>
    </p:spTree>
    <p:extLst>
      <p:ext uri="{BB962C8B-B14F-4D97-AF65-F5344CB8AC3E}">
        <p14:creationId xmlns:p14="http://schemas.microsoft.com/office/powerpoint/2010/main" val="3989470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48678"/>
            <a:ext cx="9144000" cy="1296145"/>
          </a:xfrm>
        </p:spPr>
        <p:txBody>
          <a:bodyPr>
            <a:noAutofit/>
          </a:bodyPr>
          <a:lstStyle/>
          <a:p>
            <a:pPr algn="ctr"/>
            <a:r>
              <a:rPr lang="en-GB" sz="4000" dirty="0"/>
              <a:t>We are asking people to trust us </a:t>
            </a:r>
            <a:br>
              <a:rPr lang="en-GB" sz="4000" dirty="0"/>
            </a:br>
            <a:r>
              <a:rPr lang="en-GB" sz="4000" dirty="0"/>
              <a:t>with their children …</a:t>
            </a:r>
            <a:endParaRPr lang="en-ZA" sz="4000" dirty="0"/>
          </a:p>
        </p:txBody>
      </p:sp>
      <p:sp>
        <p:nvSpPr>
          <p:cNvPr id="4" name="AutoShape 2" descr="Cover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6" name="AutoShape 4" descr="Cover 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5512" t="50001" r="29526" b="38794"/>
          <a:stretch/>
        </p:blipFill>
        <p:spPr>
          <a:xfrm>
            <a:off x="5436096" y="2254867"/>
            <a:ext cx="2736304" cy="1152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56745" t="31251" r="29648" b="51940"/>
          <a:stretch/>
        </p:blipFill>
        <p:spPr>
          <a:xfrm>
            <a:off x="427236" y="2254867"/>
            <a:ext cx="4856260" cy="33723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437" r="9455" b="10897"/>
          <a:stretch/>
        </p:blipFill>
        <p:spPr>
          <a:xfrm>
            <a:off x="5436097" y="3573016"/>
            <a:ext cx="2736303" cy="97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8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0037338-15D2-A500-441E-A71308850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096" y="2492896"/>
            <a:ext cx="2892321" cy="216924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F98367B-E507-5DCA-35BE-C067603F4E6E}"/>
              </a:ext>
            </a:extLst>
          </p:cNvPr>
          <p:cNvSpPr txBox="1">
            <a:spLocks/>
          </p:cNvSpPr>
          <p:nvPr/>
        </p:nvSpPr>
        <p:spPr>
          <a:xfrm>
            <a:off x="323528" y="332656"/>
            <a:ext cx="8352928" cy="696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GB" dirty="0"/>
              <a:t>We control the image we portray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5F4BBA6-1BBE-2851-CF24-64305057EAD9}"/>
              </a:ext>
            </a:extLst>
          </p:cNvPr>
          <p:cNvSpPr txBox="1">
            <a:spLocks/>
          </p:cNvSpPr>
          <p:nvPr/>
        </p:nvSpPr>
        <p:spPr>
          <a:xfrm>
            <a:off x="355210" y="1268760"/>
            <a:ext cx="8496944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GB" sz="2200" b="1" dirty="0">
                <a:latin typeface="Verdana" panose="020B0604030504040204" pitchFamily="34" charset="0"/>
                <a:ea typeface="Verdana" panose="020B0604030504040204" pitchFamily="34" charset="0"/>
              </a:rPr>
              <a:t>We are in control of our own image </a:t>
            </a:r>
          </a:p>
          <a:p>
            <a:pPr algn="l">
              <a:lnSpc>
                <a:spcPct val="100000"/>
              </a:lnSpc>
            </a:pPr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</a:rPr>
              <a:t>When you step out, people will </a:t>
            </a:r>
            <a:r>
              <a:rPr lang="en-GB" sz="2200" b="1" dirty="0">
                <a:latin typeface="Verdana" panose="020B0604030504040204" pitchFamily="34" charset="0"/>
                <a:ea typeface="Verdana" panose="020B0604030504040204" pitchFamily="34" charset="0"/>
              </a:rPr>
              <a:t>develop an</a:t>
            </a:r>
            <a:br>
              <a:rPr lang="en-GB" sz="22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GB" sz="2200" b="1" dirty="0">
                <a:latin typeface="Verdana" panose="020B0604030504040204" pitchFamily="34" charset="0"/>
                <a:ea typeface="Verdana" panose="020B0604030504040204" pitchFamily="34" charset="0"/>
              </a:rPr>
              <a:t> opinion </a:t>
            </a:r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</a:rPr>
              <a:t>and </a:t>
            </a:r>
            <a:r>
              <a:rPr lang="en-GB" sz="2200" b="1" dirty="0">
                <a:latin typeface="Verdana" panose="020B0604030504040204" pitchFamily="34" charset="0"/>
                <a:ea typeface="Verdana" panose="020B0604030504040204" pitchFamily="34" charset="0"/>
              </a:rPr>
              <a:t>remember </a:t>
            </a:r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</a:rPr>
              <a:t>you for: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latin typeface="Verdana" panose="020B0604030504040204" pitchFamily="34" charset="0"/>
                <a:ea typeface="Verdana" panose="020B0604030504040204" pitchFamily="34" charset="0"/>
              </a:rPr>
              <a:t>What you look like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latin typeface="Verdana" panose="020B0604030504040204" pitchFamily="34" charset="0"/>
                <a:ea typeface="Verdana" panose="020B0604030504040204" pitchFamily="34" charset="0"/>
              </a:rPr>
              <a:t>What you say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latin typeface="Verdana" panose="020B0604030504040204" pitchFamily="34" charset="0"/>
                <a:ea typeface="Verdana" panose="020B0604030504040204" pitchFamily="34" charset="0"/>
              </a:rPr>
              <a:t>How you behave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>
                <a:latin typeface="Verdana" panose="020B0604030504040204" pitchFamily="34" charset="0"/>
                <a:ea typeface="Verdana" panose="020B0604030504040204" pitchFamily="34" charset="0"/>
              </a:rPr>
              <a:t>What you do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</a:rPr>
              <a:t>…</a:t>
            </a:r>
          </a:p>
          <a:p>
            <a:pPr algn="l">
              <a:lnSpc>
                <a:spcPct val="100000"/>
              </a:lnSpc>
            </a:pPr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</a:rPr>
              <a:t>=&gt; Part of your identity as a person</a:t>
            </a:r>
            <a:endParaRPr lang="en-GB" sz="19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833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24143" y="2747764"/>
            <a:ext cx="56963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Visual statement. 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SSA looks like (logo, materials, members in public,…) 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Says </a:t>
            </a:r>
            <a:r>
              <a:rPr lang="en-ZA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we are and </a:t>
            </a:r>
            <a:r>
              <a:rPr lang="en-ZA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 stand for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Emotive connection 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&amp; </a:t>
            </a:r>
            <a:r>
              <a:rPr lang="en-ZA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Trust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building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Attracts</a:t>
            </a: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variety of people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ZA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Depending on the purpose of the communication and the target audience – corporate or adventurous promotional CI.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8089" y="400680"/>
            <a:ext cx="8663983" cy="648073"/>
          </a:xfrm>
        </p:spPr>
        <p:txBody>
          <a:bodyPr>
            <a:noAutofit/>
          </a:bodyPr>
          <a:lstStyle/>
          <a:p>
            <a:pPr algn="ctr"/>
            <a:r>
              <a:rPr lang="en-ZA" dirty="0"/>
              <a:t>SCOUTS South Africa’s corporate identity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3124143" y="1543974"/>
            <a:ext cx="52599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ZA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shows others how we wish to be seen and remembered by the public.</a:t>
            </a:r>
            <a:endParaRPr lang="en-ZA" sz="2000" dirty="0">
              <a:solidFill>
                <a:srgbClr val="22222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 descr="A group of people waving&#10;&#10;Description automatically generated with low confidence">
            <a:extLst>
              <a:ext uri="{FF2B5EF4-FFF2-40B4-BE49-F238E27FC236}">
                <a16:creationId xmlns:a16="http://schemas.microsoft.com/office/drawing/2014/main" id="{CCCAF9C5-D686-AF59-1EDE-0C048076F3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6975" y="2114132"/>
            <a:ext cx="3944601" cy="26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6736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19771</TotalTime>
  <Words>1633</Words>
  <Application>Microsoft Office PowerPoint</Application>
  <PresentationFormat>On-screen Show (4:3)</PresentationFormat>
  <Paragraphs>195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AG Stencil</vt:lpstr>
      <vt:lpstr>Arial</vt:lpstr>
      <vt:lpstr>Calibri</vt:lpstr>
      <vt:lpstr>Verdana</vt:lpstr>
      <vt:lpstr>1_Custom Design</vt:lpstr>
      <vt:lpstr>PowerPoint Presentation</vt:lpstr>
      <vt:lpstr>PowerPoint Presentation</vt:lpstr>
      <vt:lpstr>Name the brand?</vt:lpstr>
      <vt:lpstr>Name the brand?</vt:lpstr>
      <vt:lpstr>Which one would you trust more?</vt:lpstr>
      <vt:lpstr>PowerPoint Presentation</vt:lpstr>
      <vt:lpstr>We are asking people to trust us  with their children …</vt:lpstr>
      <vt:lpstr>PowerPoint Presentation</vt:lpstr>
      <vt:lpstr>SCOUTS South Africa’s corporate identity</vt:lpstr>
      <vt:lpstr>PowerPoint Presentation</vt:lpstr>
      <vt:lpstr>PowerPoint Presentation</vt:lpstr>
      <vt:lpstr>PowerPoint Presentation</vt:lpstr>
      <vt:lpstr>PowerPoint Presentation</vt:lpstr>
      <vt:lpstr>World Scout Brand = owned and used by WOSM</vt:lpstr>
      <vt:lpstr>What brand can Scout groups use? Corporate versus promotional brand</vt:lpstr>
      <vt:lpstr>Exceptions to the rule</vt:lpstr>
      <vt:lpstr>Exceptions to the rule</vt:lpstr>
      <vt:lpstr>Process for ssa branded banners:</vt:lpstr>
      <vt:lpstr>Scout brand resources</vt:lpstr>
      <vt:lpstr>Scout brand resources</vt:lpstr>
      <vt:lpstr>Scout brand on clothing &amp; merchandise</vt:lpstr>
      <vt:lpstr>Why limitations on SCOUTS SA brand usage?</vt:lpstr>
      <vt:lpstr>SCOUTS SA brand infographic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Natasha Kayle</dc:creator>
  <cp:lastModifiedBy>Natasha Kayle</cp:lastModifiedBy>
  <cp:revision>185</cp:revision>
  <dcterms:created xsi:type="dcterms:W3CDTF">2013-09-02T18:36:05Z</dcterms:created>
  <dcterms:modified xsi:type="dcterms:W3CDTF">2024-01-05T08:02:39Z</dcterms:modified>
</cp:coreProperties>
</file>